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Open Sans Ultra-Bold" panose="020B0604020202020204" charset="0"/>
      <p:regular r:id="rId14"/>
    </p:embeddedFont>
    <p:embeddedFont>
      <p:font typeface="Open Sans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2.png"/><Relationship Id="rId12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0" Type="http://schemas.openxmlformats.org/officeDocument/2006/relationships/image" Target="../media/image20.sv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256" y="-1787785"/>
            <a:ext cx="18688050" cy="12144375"/>
          </a:xfrm>
          <a:custGeom>
            <a:avLst/>
            <a:gdLst/>
            <a:ahLst/>
            <a:cxnLst/>
            <a:rect l="l" t="t" r="r" b="b"/>
            <a:pathLst>
              <a:path w="18688050" h="12144375">
                <a:moveTo>
                  <a:pt x="0" y="0"/>
                </a:moveTo>
                <a:lnTo>
                  <a:pt x="18688050" y="0"/>
                </a:lnTo>
                <a:lnTo>
                  <a:pt x="18688050" y="12144375"/>
                </a:lnTo>
                <a:lnTo>
                  <a:pt x="0" y="1214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6925" y="3190494"/>
            <a:ext cx="12506325" cy="2238375"/>
          </a:xfrm>
          <a:custGeom>
            <a:avLst/>
            <a:gdLst/>
            <a:ahLst/>
            <a:cxnLst/>
            <a:rect l="l" t="t" r="r" b="b"/>
            <a:pathLst>
              <a:path w="12506325" h="2238375">
                <a:moveTo>
                  <a:pt x="0" y="0"/>
                </a:moveTo>
                <a:lnTo>
                  <a:pt x="12506325" y="0"/>
                </a:lnTo>
                <a:lnTo>
                  <a:pt x="12506325" y="2238375"/>
                </a:lnTo>
                <a:lnTo>
                  <a:pt x="0" y="2238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43022" y="9220695"/>
            <a:ext cx="2858005" cy="403908"/>
          </a:xfrm>
          <a:custGeom>
            <a:avLst/>
            <a:gdLst/>
            <a:ahLst/>
            <a:cxnLst/>
            <a:rect l="l" t="t" r="r" b="b"/>
            <a:pathLst>
              <a:path w="2858005" h="403908">
                <a:moveTo>
                  <a:pt x="0" y="0"/>
                </a:moveTo>
                <a:lnTo>
                  <a:pt x="2858005" y="0"/>
                </a:lnTo>
                <a:lnTo>
                  <a:pt x="2858005" y="403908"/>
                </a:lnTo>
                <a:lnTo>
                  <a:pt x="0" y="403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3391" y="6073673"/>
            <a:ext cx="5310626" cy="1959312"/>
          </a:xfrm>
          <a:custGeom>
            <a:avLst/>
            <a:gdLst/>
            <a:ahLst/>
            <a:cxnLst/>
            <a:rect l="l" t="t" r="r" b="b"/>
            <a:pathLst>
              <a:path w="5310626" h="1959312">
                <a:moveTo>
                  <a:pt x="0" y="0"/>
                </a:moveTo>
                <a:lnTo>
                  <a:pt x="5310625" y="0"/>
                </a:lnTo>
                <a:lnTo>
                  <a:pt x="5310625" y="1959312"/>
                </a:lnTo>
                <a:lnTo>
                  <a:pt x="0" y="1959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19894" y="8224942"/>
            <a:ext cx="4889106" cy="468630"/>
          </a:xfrm>
          <a:custGeom>
            <a:avLst/>
            <a:gdLst/>
            <a:ahLst/>
            <a:cxnLst/>
            <a:rect l="l" t="t" r="r" b="b"/>
            <a:pathLst>
              <a:path w="4889106" h="468630">
                <a:moveTo>
                  <a:pt x="0" y="0"/>
                </a:moveTo>
                <a:lnTo>
                  <a:pt x="4889106" y="0"/>
                </a:lnTo>
                <a:lnTo>
                  <a:pt x="4889106" y="468630"/>
                </a:lnTo>
                <a:lnTo>
                  <a:pt x="0" y="4686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81365" y="720080"/>
            <a:ext cx="7789488" cy="210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3">
                <a:solidFill>
                  <a:srgbClr val="482A12"/>
                </a:solidFill>
                <a:latin typeface="Open Sans Bold"/>
              </a:rPr>
              <a:t>Instituto da Oportunidade Social</a:t>
            </a:r>
          </a:p>
          <a:p>
            <a:pPr algn="l">
              <a:lnSpc>
                <a:spcPts val="4408"/>
              </a:lnSpc>
            </a:pPr>
            <a:r>
              <a:rPr lang="en-US" sz="1763">
                <a:solidFill>
                  <a:srgbClr val="482A12"/>
                </a:solidFill>
                <a:latin typeface="Open Sans"/>
              </a:rPr>
              <a:t> </a:t>
            </a:r>
          </a:p>
          <a:p>
            <a:pPr algn="ctr">
              <a:lnSpc>
                <a:spcPts val="2739"/>
              </a:lnSpc>
            </a:pPr>
            <a:r>
              <a:rPr lang="en-US" sz="3763">
                <a:solidFill>
                  <a:srgbClr val="482A12"/>
                </a:solidFill>
                <a:latin typeface="Open Sans Bold"/>
              </a:rPr>
              <a:t>Programação WEB</a:t>
            </a:r>
          </a:p>
          <a:p>
            <a:pPr algn="ctr">
              <a:lnSpc>
                <a:spcPts val="7756"/>
              </a:lnSpc>
            </a:pPr>
            <a:r>
              <a:rPr lang="en-US" sz="3763">
                <a:solidFill>
                  <a:srgbClr val="482A12"/>
                </a:solidFill>
                <a:latin typeface="Open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44127" y="6143149"/>
            <a:ext cx="3428505" cy="71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87">
                <a:solidFill>
                  <a:srgbClr val="FEFEFE"/>
                </a:solidFill>
                <a:latin typeface="Open Sans Bold"/>
              </a:rPr>
              <a:t>DISCENTES: </a:t>
            </a:r>
          </a:p>
          <a:p>
            <a:pPr algn="l">
              <a:lnSpc>
                <a:spcPts val="2849"/>
              </a:lnSpc>
            </a:pPr>
            <a:r>
              <a:rPr lang="en-US" sz="2087">
                <a:solidFill>
                  <a:srgbClr val="FEFEFE"/>
                </a:solidFill>
                <a:latin typeface="Open Sans Bold"/>
              </a:rPr>
              <a:t>GUILHERME SANTOS DIAS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79694" y="6859229"/>
            <a:ext cx="3357267" cy="35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EFEFE"/>
                </a:solidFill>
                <a:latin typeface="Open Sans Bold"/>
              </a:rPr>
              <a:t>JOYCE COSTA BALDONADO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81680" y="7218302"/>
            <a:ext cx="4953467" cy="140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021">
                <a:solidFill>
                  <a:srgbClr val="FEFEFE"/>
                </a:solidFill>
                <a:latin typeface="Open Sans Bold"/>
              </a:rPr>
              <a:t>LAYSA VICTÓRIA DA COSTA RODRIGUES MAURÍCIO ALVES BARROS JUNIOR</a:t>
            </a:r>
          </a:p>
          <a:p>
            <a:pPr algn="ctr">
              <a:lnSpc>
                <a:spcPts val="2731"/>
              </a:lnSpc>
            </a:pPr>
            <a:r>
              <a:rPr lang="en-US" sz="2021">
                <a:solidFill>
                  <a:srgbClr val="FEFEFE"/>
                </a:solidFill>
                <a:latin typeface="Open Sans"/>
              </a:rPr>
              <a:t> </a:t>
            </a:r>
          </a:p>
          <a:p>
            <a:pPr algn="r">
              <a:lnSpc>
                <a:spcPts val="2836"/>
              </a:lnSpc>
            </a:pPr>
            <a:r>
              <a:rPr lang="en-US" sz="2099">
                <a:solidFill>
                  <a:srgbClr val="FEFEFE"/>
                </a:solidFill>
                <a:latin typeface="Open Sans Bold"/>
              </a:rPr>
              <a:t>ORIENTADOR: MA</a:t>
            </a:r>
            <a:r>
              <a:rPr lang="en-US" sz="2099">
                <a:solidFill>
                  <a:srgbClr val="FEFEFE"/>
                </a:solidFill>
                <a:latin typeface="Open Sans"/>
              </a:rPr>
              <a:t> </a:t>
            </a:r>
            <a:r>
              <a:rPr lang="en-US" sz="2099">
                <a:solidFill>
                  <a:srgbClr val="FEFEFE"/>
                </a:solidFill>
                <a:latin typeface="Open Sans Bold"/>
              </a:rPr>
              <a:t>THEUS LOPES VAZ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71892" y="9178757"/>
            <a:ext cx="2797778" cy="47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2663">
                <a:solidFill>
                  <a:srgbClr val="FEFEFE"/>
                </a:solidFill>
                <a:latin typeface="Open Sans Bold"/>
              </a:rPr>
              <a:t>SÃO PAULO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6703" y="1612316"/>
            <a:ext cx="14058900" cy="7058025"/>
          </a:xfrm>
          <a:custGeom>
            <a:avLst/>
            <a:gdLst/>
            <a:ahLst/>
            <a:cxnLst/>
            <a:rect l="l" t="t" r="r" b="b"/>
            <a:pathLst>
              <a:path w="14058900" h="7058025">
                <a:moveTo>
                  <a:pt x="0" y="0"/>
                </a:moveTo>
                <a:lnTo>
                  <a:pt x="14058900" y="0"/>
                </a:lnTo>
                <a:lnTo>
                  <a:pt x="14058900" y="7058025"/>
                </a:lnTo>
                <a:lnTo>
                  <a:pt x="0" y="705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0278725" cy="13515975"/>
          </a:xfrm>
          <a:custGeom>
            <a:avLst/>
            <a:gdLst/>
            <a:ahLst/>
            <a:cxnLst/>
            <a:rect l="l" t="t" r="r" b="b"/>
            <a:pathLst>
              <a:path w="20278725" h="13515975">
                <a:moveTo>
                  <a:pt x="0" y="0"/>
                </a:moveTo>
                <a:lnTo>
                  <a:pt x="20278725" y="0"/>
                </a:lnTo>
                <a:lnTo>
                  <a:pt x="20278725" y="13515975"/>
                </a:lnTo>
                <a:lnTo>
                  <a:pt x="0" y="13515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725241" y="9939414"/>
            <a:ext cx="13449300" cy="9525"/>
            <a:chOff x="0" y="0"/>
            <a:chExt cx="13449300" cy="9525"/>
          </a:xfrm>
        </p:grpSpPr>
        <p:sp>
          <p:nvSpPr>
            <p:cNvPr id="4" name="Freeform 4"/>
            <p:cNvSpPr/>
            <p:nvPr/>
          </p:nvSpPr>
          <p:spPr>
            <a:xfrm>
              <a:off x="6725285" y="4826"/>
              <a:ext cx="6724015" cy="4699"/>
            </a:xfrm>
            <a:custGeom>
              <a:avLst/>
              <a:gdLst/>
              <a:ahLst/>
              <a:cxnLst/>
              <a:rect l="l" t="t" r="r" b="b"/>
              <a:pathLst>
                <a:path w="6724015" h="4699">
                  <a:moveTo>
                    <a:pt x="0" y="0"/>
                  </a:moveTo>
                  <a:lnTo>
                    <a:pt x="0" y="0"/>
                  </a:lnTo>
                  <a:lnTo>
                    <a:pt x="6723634" y="4699"/>
                  </a:lnTo>
                  <a:lnTo>
                    <a:pt x="6724015" y="4699"/>
                  </a:lnTo>
                  <a:lnTo>
                    <a:pt x="6724015" y="4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354000" y="1028700"/>
            <a:ext cx="6934000" cy="8080810"/>
            <a:chOff x="0" y="0"/>
            <a:chExt cx="9245333" cy="10774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45346" cy="10774426"/>
            </a:xfrm>
            <a:custGeom>
              <a:avLst/>
              <a:gdLst/>
              <a:ahLst/>
              <a:cxnLst/>
              <a:rect l="l" t="t" r="r" b="b"/>
              <a:pathLst>
                <a:path w="9245346" h="10774426">
                  <a:moveTo>
                    <a:pt x="3110611" y="0"/>
                  </a:moveTo>
                  <a:lnTo>
                    <a:pt x="0" y="5387213"/>
                  </a:lnTo>
                  <a:lnTo>
                    <a:pt x="3110611" y="10774426"/>
                  </a:lnTo>
                  <a:lnTo>
                    <a:pt x="9245346" y="10774426"/>
                  </a:lnTo>
                  <a:lnTo>
                    <a:pt x="9245346" y="0"/>
                  </a:lnTo>
                  <a:close/>
                </a:path>
              </a:pathLst>
            </a:custGeom>
            <a:blipFill>
              <a:blip r:embed="rId3"/>
              <a:stretch>
                <a:fillRect l="-925" r="-93039" b="-79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175720" y="4172217"/>
            <a:ext cx="7291035" cy="162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603815"/>
                </a:solidFill>
                <a:latin typeface="Open Sans Bold"/>
              </a:rPr>
              <a:t>CONCLU</a:t>
            </a:r>
            <a:r>
              <a:rPr lang="en-US" sz="9199">
                <a:solidFill>
                  <a:srgbClr val="8B6D4B"/>
                </a:solidFill>
                <a:latin typeface="Open Sans Bold"/>
              </a:rPr>
              <a:t>SÃO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936" y="0"/>
            <a:ext cx="18111064" cy="10285095"/>
          </a:xfrm>
          <a:custGeom>
            <a:avLst/>
            <a:gdLst/>
            <a:ahLst/>
            <a:cxnLst/>
            <a:rect l="l" t="t" r="r" b="b"/>
            <a:pathLst>
              <a:path w="18111064" h="10285095">
                <a:moveTo>
                  <a:pt x="0" y="0"/>
                </a:moveTo>
                <a:lnTo>
                  <a:pt x="18111064" y="0"/>
                </a:lnTo>
                <a:lnTo>
                  <a:pt x="18111064" y="10285095"/>
                </a:lnTo>
                <a:lnTo>
                  <a:pt x="0" y="1028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7" r="-97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26437" y="3804266"/>
            <a:ext cx="10835211" cy="162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603815"/>
                </a:solidFill>
                <a:latin typeface="Open Sans Bold"/>
              </a:rPr>
              <a:t>AGRADECIMEN</a:t>
            </a:r>
            <a:r>
              <a:rPr lang="en-US" sz="9199">
                <a:solidFill>
                  <a:srgbClr val="8B6D4B"/>
                </a:solidFill>
                <a:latin typeface="Open Sans Bold"/>
              </a:rPr>
              <a:t>TOS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019" cy="10287000"/>
          </a:xfrm>
          <a:custGeom>
            <a:avLst/>
            <a:gdLst/>
            <a:ahLst/>
            <a:cxnLst/>
            <a:rect l="l" t="t" r="r" b="b"/>
            <a:pathLst>
              <a:path w="18284019" h="10287000">
                <a:moveTo>
                  <a:pt x="0" y="0"/>
                </a:moveTo>
                <a:lnTo>
                  <a:pt x="18284019" y="0"/>
                </a:lnTo>
                <a:lnTo>
                  <a:pt x="182840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25" t="-7394" b="-23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57330" y="2317909"/>
            <a:ext cx="8010592" cy="1598657"/>
          </a:xfrm>
          <a:custGeom>
            <a:avLst/>
            <a:gdLst/>
            <a:ahLst/>
            <a:cxnLst/>
            <a:rect l="l" t="t" r="r" b="b"/>
            <a:pathLst>
              <a:path w="8010592" h="1598657">
                <a:moveTo>
                  <a:pt x="0" y="0"/>
                </a:moveTo>
                <a:lnTo>
                  <a:pt x="8010592" y="0"/>
                </a:lnTo>
                <a:lnTo>
                  <a:pt x="8010592" y="1598657"/>
                </a:lnTo>
                <a:lnTo>
                  <a:pt x="0" y="1598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72818" y="2166099"/>
            <a:ext cx="7942526" cy="162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603815"/>
                </a:solidFill>
                <a:latin typeface="Open Sans Bold"/>
              </a:rPr>
              <a:t>INTRODU</a:t>
            </a:r>
            <a:r>
              <a:rPr lang="en-US" sz="9199">
                <a:solidFill>
                  <a:srgbClr val="8B6D4B"/>
                </a:solidFill>
                <a:latin typeface="Open Sans Bold"/>
              </a:rPr>
              <a:t>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8838" y="4564542"/>
            <a:ext cx="15496080" cy="240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409">
                <a:solidFill>
                  <a:srgbClr val="482A12"/>
                </a:solidFill>
                <a:latin typeface="Open Sans Bold"/>
              </a:rPr>
              <a:t>A arqueologia é uma área científica que se preocupa em compreender o passado das sociedades humanas por meio de registros e evidências antigas. Esses vestígios precisam ser preservados e esse é o objetivo da empresa ArqueoGeo.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456001" cy="10287000"/>
          </a:xfrm>
          <a:custGeom>
            <a:avLst/>
            <a:gdLst/>
            <a:ahLst/>
            <a:cxnLst/>
            <a:rect l="l" t="t" r="r" b="b"/>
            <a:pathLst>
              <a:path w="9456001" h="10287000">
                <a:moveTo>
                  <a:pt x="0" y="0"/>
                </a:moveTo>
                <a:lnTo>
                  <a:pt x="9456001" y="0"/>
                </a:lnTo>
                <a:lnTo>
                  <a:pt x="94560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706" t="-901" r="-12844" b="-1335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3839" y="0"/>
            <a:ext cx="8829675" cy="10287000"/>
          </a:xfrm>
          <a:custGeom>
            <a:avLst/>
            <a:gdLst/>
            <a:ahLst/>
            <a:cxnLst/>
            <a:rect l="l" t="t" r="r" b="b"/>
            <a:pathLst>
              <a:path w="8829675" h="10287000">
                <a:moveTo>
                  <a:pt x="0" y="0"/>
                </a:moveTo>
                <a:lnTo>
                  <a:pt x="8829675" y="0"/>
                </a:lnTo>
                <a:lnTo>
                  <a:pt x="88296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699"/>
            </a:blip>
            <a:stretch>
              <a:fillRect l="-9383" t="-2763" r="-10357" b="-1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1769" y="511369"/>
            <a:ext cx="6600825" cy="9087088"/>
          </a:xfrm>
          <a:custGeom>
            <a:avLst/>
            <a:gdLst/>
            <a:ahLst/>
            <a:cxnLst/>
            <a:rect l="l" t="t" r="r" b="b"/>
            <a:pathLst>
              <a:path w="6600825" h="9087088">
                <a:moveTo>
                  <a:pt x="0" y="0"/>
                </a:moveTo>
                <a:lnTo>
                  <a:pt x="6600825" y="0"/>
                </a:lnTo>
                <a:lnTo>
                  <a:pt x="6600825" y="9087088"/>
                </a:lnTo>
                <a:lnTo>
                  <a:pt x="0" y="9087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34506" y="1032739"/>
            <a:ext cx="3449212" cy="745007"/>
          </a:xfrm>
          <a:custGeom>
            <a:avLst/>
            <a:gdLst/>
            <a:ahLst/>
            <a:cxnLst/>
            <a:rect l="l" t="t" r="r" b="b"/>
            <a:pathLst>
              <a:path w="3449212" h="745007">
                <a:moveTo>
                  <a:pt x="0" y="0"/>
                </a:moveTo>
                <a:lnTo>
                  <a:pt x="3449212" y="0"/>
                </a:lnTo>
                <a:lnTo>
                  <a:pt x="3449212" y="745007"/>
                </a:lnTo>
                <a:lnTo>
                  <a:pt x="0" y="745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70533" y="2937158"/>
            <a:ext cx="3367573" cy="593179"/>
          </a:xfrm>
          <a:custGeom>
            <a:avLst/>
            <a:gdLst/>
            <a:ahLst/>
            <a:cxnLst/>
            <a:rect l="l" t="t" r="r" b="b"/>
            <a:pathLst>
              <a:path w="3367573" h="593179">
                <a:moveTo>
                  <a:pt x="0" y="0"/>
                </a:moveTo>
                <a:lnTo>
                  <a:pt x="3367573" y="0"/>
                </a:lnTo>
                <a:lnTo>
                  <a:pt x="3367573" y="593178"/>
                </a:lnTo>
                <a:lnTo>
                  <a:pt x="0" y="593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34504" y="2066230"/>
            <a:ext cx="1049236" cy="580654"/>
          </a:xfrm>
          <a:custGeom>
            <a:avLst/>
            <a:gdLst/>
            <a:ahLst/>
            <a:cxnLst/>
            <a:rect l="l" t="t" r="r" b="b"/>
            <a:pathLst>
              <a:path w="1049236" h="580654">
                <a:moveTo>
                  <a:pt x="0" y="0"/>
                </a:moveTo>
                <a:lnTo>
                  <a:pt x="1049236" y="0"/>
                </a:lnTo>
                <a:lnTo>
                  <a:pt x="1049236" y="580653"/>
                </a:lnTo>
                <a:lnTo>
                  <a:pt x="0" y="5806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96120" y="994229"/>
            <a:ext cx="3639141" cy="267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774">
                <a:solidFill>
                  <a:srgbClr val="482A12"/>
                </a:solidFill>
                <a:latin typeface="Open Sans Bold"/>
              </a:rPr>
              <a:t>HISTÓRIA </a:t>
            </a:r>
            <a:r>
              <a:rPr lang="en-US" sz="5774">
                <a:solidFill>
                  <a:srgbClr val="603815"/>
                </a:solidFill>
                <a:latin typeface="Open Sans Bold"/>
              </a:rPr>
              <a:t>DA</a:t>
            </a:r>
            <a:r>
              <a:rPr lang="en-US" sz="5774">
                <a:solidFill>
                  <a:srgbClr val="7E5E42"/>
                </a:solidFill>
                <a:latin typeface="Open Sans Bold"/>
              </a:rPr>
              <a:t> </a:t>
            </a:r>
            <a:r>
              <a:rPr lang="en-US" sz="5774">
                <a:solidFill>
                  <a:srgbClr val="8B6D4B"/>
                </a:solidFill>
                <a:latin typeface="Open Sans Bold"/>
              </a:rPr>
              <a:t>EMPRESA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079" y="3908212"/>
            <a:ext cx="7037118" cy="481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9"/>
              </a:lnSpc>
            </a:pPr>
            <a:r>
              <a:rPr lang="en-US" sz="3412" dirty="0">
                <a:solidFill>
                  <a:srgbClr val="482A12"/>
                </a:solidFill>
                <a:latin typeface="Open Sans Bold"/>
              </a:rPr>
              <a:t>A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ArqueoGeo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surgiu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do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encontro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de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dois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especialistas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em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consultoria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ambiental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, que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perceberam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a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carência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de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profissionais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com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visão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global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nos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processos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de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licenciamento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 </a:t>
            </a:r>
            <a:r>
              <a:rPr lang="en-US" sz="3412" dirty="0" err="1">
                <a:solidFill>
                  <a:srgbClr val="482A12"/>
                </a:solidFill>
                <a:latin typeface="Open Sans Bold"/>
              </a:rPr>
              <a:t>ambiental</a:t>
            </a:r>
            <a:r>
              <a:rPr lang="en-US" sz="3412" dirty="0">
                <a:solidFill>
                  <a:srgbClr val="482A12"/>
                </a:solidFill>
                <a:latin typeface="Open Sans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450087"/>
            <a:ext cx="18288000" cy="12982575"/>
          </a:xfrm>
          <a:custGeom>
            <a:avLst/>
            <a:gdLst/>
            <a:ahLst/>
            <a:cxnLst/>
            <a:rect l="l" t="t" r="r" b="b"/>
            <a:pathLst>
              <a:path w="18288000" h="12982575">
                <a:moveTo>
                  <a:pt x="0" y="0"/>
                </a:moveTo>
                <a:lnTo>
                  <a:pt x="18288000" y="0"/>
                </a:lnTo>
                <a:lnTo>
                  <a:pt x="18288000" y="12982575"/>
                </a:lnTo>
                <a:lnTo>
                  <a:pt x="0" y="12982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8564" y="2355914"/>
            <a:ext cx="5219700" cy="3476625"/>
          </a:xfrm>
          <a:custGeom>
            <a:avLst/>
            <a:gdLst/>
            <a:ahLst/>
            <a:cxnLst/>
            <a:rect l="l" t="t" r="r" b="b"/>
            <a:pathLst>
              <a:path w="5219700" h="3476625">
                <a:moveTo>
                  <a:pt x="0" y="0"/>
                </a:moveTo>
                <a:lnTo>
                  <a:pt x="5219700" y="0"/>
                </a:lnTo>
                <a:lnTo>
                  <a:pt x="5219700" y="3476624"/>
                </a:lnTo>
                <a:lnTo>
                  <a:pt x="0" y="3476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03206" y="2355914"/>
            <a:ext cx="5657850" cy="3476625"/>
          </a:xfrm>
          <a:custGeom>
            <a:avLst/>
            <a:gdLst/>
            <a:ahLst/>
            <a:cxnLst/>
            <a:rect l="l" t="t" r="r" b="b"/>
            <a:pathLst>
              <a:path w="5657850" h="3476625">
                <a:moveTo>
                  <a:pt x="0" y="0"/>
                </a:moveTo>
                <a:lnTo>
                  <a:pt x="5657850" y="0"/>
                </a:lnTo>
                <a:lnTo>
                  <a:pt x="5657850" y="3476624"/>
                </a:lnTo>
                <a:lnTo>
                  <a:pt x="0" y="3476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07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8564" y="6459150"/>
            <a:ext cx="5219700" cy="2838450"/>
          </a:xfrm>
          <a:custGeom>
            <a:avLst/>
            <a:gdLst/>
            <a:ahLst/>
            <a:cxnLst/>
            <a:rect l="l" t="t" r="r" b="b"/>
            <a:pathLst>
              <a:path w="5219700" h="2838450">
                <a:moveTo>
                  <a:pt x="0" y="0"/>
                </a:moveTo>
                <a:lnTo>
                  <a:pt x="5219700" y="0"/>
                </a:lnTo>
                <a:lnTo>
                  <a:pt x="5219700" y="2838450"/>
                </a:lnTo>
                <a:lnTo>
                  <a:pt x="0" y="283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91" b="-22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3206" y="6459150"/>
            <a:ext cx="5657850" cy="2838450"/>
          </a:xfrm>
          <a:custGeom>
            <a:avLst/>
            <a:gdLst/>
            <a:ahLst/>
            <a:cxnLst/>
            <a:rect l="l" t="t" r="r" b="b"/>
            <a:pathLst>
              <a:path w="5657850" h="2838450">
                <a:moveTo>
                  <a:pt x="0" y="0"/>
                </a:moveTo>
                <a:lnTo>
                  <a:pt x="5657850" y="0"/>
                </a:lnTo>
                <a:lnTo>
                  <a:pt x="5657850" y="2838450"/>
                </a:lnTo>
                <a:lnTo>
                  <a:pt x="0" y="2838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188" b="-147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7037" y="2355914"/>
            <a:ext cx="4943475" cy="6886575"/>
          </a:xfrm>
          <a:custGeom>
            <a:avLst/>
            <a:gdLst/>
            <a:ahLst/>
            <a:cxnLst/>
            <a:rect l="l" t="t" r="r" b="b"/>
            <a:pathLst>
              <a:path w="4943475" h="6886575">
                <a:moveTo>
                  <a:pt x="0" y="0"/>
                </a:moveTo>
                <a:lnTo>
                  <a:pt x="4943475" y="0"/>
                </a:lnTo>
                <a:lnTo>
                  <a:pt x="4943475" y="6886574"/>
                </a:lnTo>
                <a:lnTo>
                  <a:pt x="0" y="6886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018" r="-69157" b="-152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57800" y="459427"/>
            <a:ext cx="1040611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 dirty="0" smtClean="0">
                <a:solidFill>
                  <a:srgbClr val="603815"/>
                </a:solidFill>
                <a:latin typeface="Open Sans Bold"/>
              </a:rPr>
              <a:t>PATRIMÔN</a:t>
            </a:r>
            <a:r>
              <a:rPr lang="en-US" sz="9199" dirty="0" smtClean="0">
                <a:solidFill>
                  <a:srgbClr val="8B6D4B"/>
                </a:solidFill>
                <a:latin typeface="Open Sans Bold"/>
              </a:rPr>
              <a:t>IO</a:t>
            </a:r>
            <a:r>
              <a:rPr lang="en-US" sz="9199" dirty="0" smtClean="0">
                <a:solidFill>
                  <a:srgbClr val="8B6D4B"/>
                </a:solidFill>
                <a:latin typeface="Open Sans Bold"/>
              </a:rPr>
              <a:t>S</a:t>
            </a:r>
            <a:endParaRPr lang="en-US" sz="9199" dirty="0">
              <a:solidFill>
                <a:srgbClr val="8B6D4B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01" t="-2330" r="-52121" b="-53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04500" y="4667536"/>
            <a:ext cx="5191125" cy="3352800"/>
          </a:xfrm>
          <a:custGeom>
            <a:avLst/>
            <a:gdLst/>
            <a:ahLst/>
            <a:cxnLst/>
            <a:rect l="l" t="t" r="r" b="b"/>
            <a:pathLst>
              <a:path w="5191125" h="3352800">
                <a:moveTo>
                  <a:pt x="0" y="0"/>
                </a:moveTo>
                <a:lnTo>
                  <a:pt x="5191125" y="0"/>
                </a:lnTo>
                <a:lnTo>
                  <a:pt x="5191125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025" r="-23460" b="-568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1766" y="4667536"/>
            <a:ext cx="5191125" cy="3352800"/>
          </a:xfrm>
          <a:custGeom>
            <a:avLst/>
            <a:gdLst/>
            <a:ahLst/>
            <a:cxnLst/>
            <a:rect l="l" t="t" r="r" b="b"/>
            <a:pathLst>
              <a:path w="5191125" h="3352800">
                <a:moveTo>
                  <a:pt x="0" y="0"/>
                </a:moveTo>
                <a:lnTo>
                  <a:pt x="5191125" y="0"/>
                </a:lnTo>
                <a:lnTo>
                  <a:pt x="5191125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67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47247" y="4667536"/>
            <a:ext cx="5191125" cy="3352800"/>
          </a:xfrm>
          <a:custGeom>
            <a:avLst/>
            <a:gdLst/>
            <a:ahLst/>
            <a:cxnLst/>
            <a:rect l="l" t="t" r="r" b="b"/>
            <a:pathLst>
              <a:path w="5191125" h="3352800">
                <a:moveTo>
                  <a:pt x="0" y="0"/>
                </a:moveTo>
                <a:lnTo>
                  <a:pt x="5191125" y="0"/>
                </a:lnTo>
                <a:lnTo>
                  <a:pt x="5191125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2" r="-133" b="-625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2809" y="840978"/>
            <a:ext cx="15240000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16"/>
              </a:lnSpc>
            </a:pPr>
            <a:r>
              <a:rPr lang="en-US" sz="8404" dirty="0">
                <a:solidFill>
                  <a:srgbClr val="482A12"/>
                </a:solidFill>
                <a:latin typeface="Open Sans Bold"/>
              </a:rPr>
              <a:t>GERENCIAMENTO </a:t>
            </a:r>
            <a:r>
              <a:rPr lang="en-US" sz="8404" dirty="0" smtClean="0">
                <a:solidFill>
                  <a:srgbClr val="482A12"/>
                </a:solidFill>
                <a:latin typeface="Open Sans Bold"/>
              </a:rPr>
              <a:t>DE ÁREAS </a:t>
            </a:r>
          </a:p>
          <a:p>
            <a:pPr algn="ctr">
              <a:lnSpc>
                <a:spcPts val="11716"/>
              </a:lnSpc>
            </a:pPr>
            <a:r>
              <a:rPr lang="en-US" sz="8404" dirty="0" smtClean="0">
                <a:solidFill>
                  <a:srgbClr val="7E5E42"/>
                </a:solidFill>
                <a:latin typeface="Open Sans Bold"/>
              </a:rPr>
              <a:t>CONTAMINADAS</a:t>
            </a:r>
            <a:endParaRPr lang="en-US" sz="8404" dirty="0">
              <a:solidFill>
                <a:srgbClr val="7E5E42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5333" y="-698316"/>
            <a:ext cx="19945350" cy="13287375"/>
          </a:xfrm>
          <a:custGeom>
            <a:avLst/>
            <a:gdLst/>
            <a:ahLst/>
            <a:cxnLst/>
            <a:rect l="l" t="t" r="r" b="b"/>
            <a:pathLst>
              <a:path w="19945350" h="13287375">
                <a:moveTo>
                  <a:pt x="0" y="0"/>
                </a:moveTo>
                <a:lnTo>
                  <a:pt x="19945350" y="0"/>
                </a:lnTo>
                <a:lnTo>
                  <a:pt x="19945350" y="13287375"/>
                </a:lnTo>
                <a:lnTo>
                  <a:pt x="0" y="13287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74809" y="4109704"/>
            <a:ext cx="6315075" cy="3590925"/>
          </a:xfrm>
          <a:custGeom>
            <a:avLst/>
            <a:gdLst/>
            <a:ahLst/>
            <a:cxnLst/>
            <a:rect l="l" t="t" r="r" b="b"/>
            <a:pathLst>
              <a:path w="6315075" h="3590925">
                <a:moveTo>
                  <a:pt x="0" y="0"/>
                </a:moveTo>
                <a:lnTo>
                  <a:pt x="6315075" y="0"/>
                </a:lnTo>
                <a:lnTo>
                  <a:pt x="6315075" y="3590925"/>
                </a:lnTo>
                <a:lnTo>
                  <a:pt x="0" y="359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29" b="-2115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7792" y="4109704"/>
            <a:ext cx="6315075" cy="3590925"/>
          </a:xfrm>
          <a:custGeom>
            <a:avLst/>
            <a:gdLst/>
            <a:ahLst/>
            <a:cxnLst/>
            <a:rect l="l" t="t" r="r" b="b"/>
            <a:pathLst>
              <a:path w="6315075" h="3590925">
                <a:moveTo>
                  <a:pt x="0" y="0"/>
                </a:moveTo>
                <a:lnTo>
                  <a:pt x="6315075" y="0"/>
                </a:lnTo>
                <a:lnTo>
                  <a:pt x="6315075" y="3590925"/>
                </a:lnTo>
                <a:lnTo>
                  <a:pt x="0" y="359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574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2847442" y="6880555"/>
            <a:ext cx="9614497" cy="6818662"/>
            <a:chOff x="0" y="0"/>
            <a:chExt cx="9614497" cy="6818655"/>
          </a:xfrm>
        </p:grpSpPr>
        <p:sp>
          <p:nvSpPr>
            <p:cNvPr id="6" name="Freeform 6"/>
            <p:cNvSpPr/>
            <p:nvPr/>
          </p:nvSpPr>
          <p:spPr>
            <a:xfrm>
              <a:off x="2847467" y="825119"/>
              <a:ext cx="6689091" cy="2581275"/>
            </a:xfrm>
            <a:custGeom>
              <a:avLst/>
              <a:gdLst/>
              <a:ahLst/>
              <a:cxnLst/>
              <a:rect l="l" t="t" r="r" b="b"/>
              <a:pathLst>
                <a:path w="6689091" h="2581275">
                  <a:moveTo>
                    <a:pt x="0" y="0"/>
                  </a:moveTo>
                  <a:lnTo>
                    <a:pt x="0" y="2581275"/>
                  </a:lnTo>
                  <a:lnTo>
                    <a:pt x="6689090" y="2581275"/>
                  </a:lnTo>
                  <a:cubicBezTo>
                    <a:pt x="6577458" y="2358009"/>
                    <a:pt x="6444108" y="2153793"/>
                    <a:pt x="6275959" y="1975866"/>
                  </a:cubicBezTo>
                  <a:cubicBezTo>
                    <a:pt x="5575681" y="1213612"/>
                    <a:pt x="4536440" y="886079"/>
                    <a:pt x="3521456" y="886079"/>
                  </a:cubicBezTo>
                  <a:cubicBezTo>
                    <a:pt x="3432429" y="886079"/>
                    <a:pt x="3343529" y="888619"/>
                    <a:pt x="3255010" y="893572"/>
                  </a:cubicBezTo>
                  <a:cubicBezTo>
                    <a:pt x="3035173" y="907796"/>
                    <a:pt x="2784348" y="955548"/>
                    <a:pt x="2544064" y="955548"/>
                  </a:cubicBezTo>
                  <a:cubicBezTo>
                    <a:pt x="2394330" y="955548"/>
                    <a:pt x="2248789" y="937006"/>
                    <a:pt x="2117344" y="880237"/>
                  </a:cubicBezTo>
                  <a:cubicBezTo>
                    <a:pt x="1792478" y="744347"/>
                    <a:pt x="1578102" y="395478"/>
                    <a:pt x="1264411" y="220853"/>
                  </a:cubicBezTo>
                  <a:cubicBezTo>
                    <a:pt x="937767" y="42545"/>
                    <a:pt x="648080" y="147955"/>
                    <a:pt x="309117" y="85090"/>
                  </a:cubicBezTo>
                  <a:cubicBezTo>
                    <a:pt x="205613" y="64262"/>
                    <a:pt x="102616" y="34925"/>
                    <a:pt x="0" y="0"/>
                  </a:cubicBezTo>
                  <a:close/>
                </a:path>
              </a:pathLst>
            </a:custGeom>
            <a:solidFill>
              <a:srgbClr val="603815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88278" y="2686983"/>
            <a:ext cx="8197472" cy="831685"/>
          </a:xfrm>
          <a:custGeom>
            <a:avLst/>
            <a:gdLst/>
            <a:ahLst/>
            <a:cxnLst/>
            <a:rect l="l" t="t" r="r" b="b"/>
            <a:pathLst>
              <a:path w="8197472" h="831685">
                <a:moveTo>
                  <a:pt x="0" y="0"/>
                </a:moveTo>
                <a:lnTo>
                  <a:pt x="8197472" y="0"/>
                </a:lnTo>
                <a:lnTo>
                  <a:pt x="8197472" y="831685"/>
                </a:lnTo>
                <a:lnTo>
                  <a:pt x="0" y="831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22272" y="-8307076"/>
            <a:ext cx="14055966" cy="11879485"/>
          </a:xfrm>
          <a:custGeom>
            <a:avLst/>
            <a:gdLst/>
            <a:ahLst/>
            <a:cxnLst/>
            <a:rect l="l" t="t" r="r" b="b"/>
            <a:pathLst>
              <a:path w="14055966" h="11879485">
                <a:moveTo>
                  <a:pt x="0" y="0"/>
                </a:moveTo>
                <a:lnTo>
                  <a:pt x="14055966" y="0"/>
                </a:lnTo>
                <a:lnTo>
                  <a:pt x="14055966" y="11879484"/>
                </a:lnTo>
                <a:lnTo>
                  <a:pt x="0" y="1187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47215" y="2309993"/>
            <a:ext cx="14344783" cy="138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14"/>
              </a:lnSpc>
            </a:pPr>
            <a:r>
              <a:rPr lang="en-US" sz="7867" dirty="0">
                <a:solidFill>
                  <a:srgbClr val="603815"/>
                </a:solidFill>
                <a:latin typeface="Open Sans Bold"/>
              </a:rPr>
              <a:t>LICENCIAMENTO </a:t>
            </a:r>
            <a:r>
              <a:rPr lang="en-US" sz="7867" dirty="0">
                <a:solidFill>
                  <a:srgbClr val="8B6D4B"/>
                </a:solidFill>
                <a:latin typeface="Open Sans Bold"/>
              </a:rPr>
              <a:t>AMBIENTAL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44" t="-29701" r="-8046" b="-3400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35050" y="1257662"/>
            <a:ext cx="7752950" cy="7419975"/>
          </a:xfrm>
          <a:custGeom>
            <a:avLst/>
            <a:gdLst/>
            <a:ahLst/>
            <a:cxnLst/>
            <a:rect l="l" t="t" r="r" b="b"/>
            <a:pathLst>
              <a:path w="7752950" h="7419975">
                <a:moveTo>
                  <a:pt x="0" y="0"/>
                </a:moveTo>
                <a:lnTo>
                  <a:pt x="7752950" y="0"/>
                </a:lnTo>
                <a:lnTo>
                  <a:pt x="7752950" y="7419975"/>
                </a:lnTo>
                <a:lnTo>
                  <a:pt x="0" y="7419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61" r="-37455" b="-834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74489" y="2235708"/>
            <a:ext cx="7064073" cy="8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9"/>
              </a:lnSpc>
            </a:pPr>
            <a:r>
              <a:rPr lang="en-US" sz="4985" dirty="0">
                <a:solidFill>
                  <a:srgbClr val="603815"/>
                </a:solidFill>
                <a:latin typeface="Open Sans Bold"/>
              </a:rPr>
              <a:t>SERVIÇOS </a:t>
            </a:r>
            <a:r>
              <a:rPr lang="en-US" sz="4985" dirty="0">
                <a:solidFill>
                  <a:srgbClr val="7E5E42"/>
                </a:solidFill>
                <a:latin typeface="Open Sans Bold"/>
              </a:rPr>
              <a:t>REALIZADOS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600" y="3924300"/>
            <a:ext cx="10099233" cy="293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3262" dirty="0">
                <a:solidFill>
                  <a:srgbClr val="7E5E42"/>
                </a:solidFill>
                <a:latin typeface="Open Sans Bold"/>
              </a:rPr>
              <a:t>1.</a:t>
            </a:r>
            <a:r>
              <a:rPr lang="en-US" sz="3262" dirty="0">
                <a:solidFill>
                  <a:srgbClr val="A87D53"/>
                </a:solidFill>
                <a:latin typeface="Open Sans Bold"/>
              </a:rPr>
              <a:t> </a:t>
            </a:r>
            <a:r>
              <a:rPr lang="en-US" sz="3262" dirty="0">
                <a:solidFill>
                  <a:srgbClr val="482A12"/>
                </a:solidFill>
                <a:latin typeface="Open Sans Bold"/>
              </a:rPr>
              <a:t>Licenciamento Ambiental</a:t>
            </a:r>
          </a:p>
          <a:p>
            <a:pPr algn="l">
              <a:lnSpc>
                <a:spcPts val="2599"/>
              </a:lnSpc>
            </a:pPr>
            <a:r>
              <a:rPr lang="en-US" sz="5199" dirty="0">
                <a:solidFill>
                  <a:srgbClr val="000000"/>
                </a:solidFill>
                <a:latin typeface="Open Sans"/>
              </a:rPr>
              <a:t> </a:t>
            </a:r>
            <a:endParaRPr lang="en-US" sz="5199" dirty="0" smtClean="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2599"/>
              </a:lnSpc>
            </a:pPr>
            <a:r>
              <a:rPr lang="en-US" sz="3262" dirty="0" smtClean="0">
                <a:solidFill>
                  <a:srgbClr val="7E5E42"/>
                </a:solidFill>
                <a:latin typeface="Open Sans Bold"/>
              </a:rPr>
              <a:t>2</a:t>
            </a:r>
            <a:r>
              <a:rPr lang="en-US" sz="3262" dirty="0">
                <a:solidFill>
                  <a:srgbClr val="7E5E42"/>
                </a:solidFill>
                <a:latin typeface="Open Sans Bold"/>
              </a:rPr>
              <a:t>.</a:t>
            </a:r>
            <a:r>
              <a:rPr lang="en-US" sz="3262" dirty="0">
                <a:solidFill>
                  <a:srgbClr val="482A12"/>
                </a:solidFill>
                <a:latin typeface="Open Sans Bold"/>
              </a:rPr>
              <a:t> Gestão do Patrimônio cultural e </a:t>
            </a:r>
            <a:r>
              <a:rPr lang="en-US" sz="3262" dirty="0" smtClean="0">
                <a:solidFill>
                  <a:srgbClr val="482A12"/>
                </a:solidFill>
                <a:latin typeface="Open Sans Bold"/>
              </a:rPr>
              <a:t>arqueológico</a:t>
            </a:r>
          </a:p>
          <a:p>
            <a:pPr algn="l">
              <a:lnSpc>
                <a:spcPts val="2599"/>
              </a:lnSpc>
            </a:pPr>
            <a:r>
              <a:rPr lang="en-US" sz="3262" dirty="0" smtClean="0">
                <a:solidFill>
                  <a:srgbClr val="482A12"/>
                </a:solidFill>
                <a:latin typeface="Open Sans Bold"/>
              </a:rPr>
              <a:t> </a:t>
            </a:r>
          </a:p>
          <a:p>
            <a:pPr algn="just">
              <a:lnSpc>
                <a:spcPts val="4495"/>
              </a:lnSpc>
            </a:pPr>
            <a:r>
              <a:rPr lang="en-US" sz="3262" dirty="0" smtClean="0">
                <a:solidFill>
                  <a:srgbClr val="7E5E42"/>
                </a:solidFill>
                <a:latin typeface="Open Sans Bold"/>
              </a:rPr>
              <a:t>3</a:t>
            </a:r>
            <a:r>
              <a:rPr lang="en-US" sz="3262" dirty="0">
                <a:solidFill>
                  <a:srgbClr val="7E5E42"/>
                </a:solidFill>
                <a:latin typeface="Open Sans Bold"/>
              </a:rPr>
              <a:t>. </a:t>
            </a:r>
            <a:r>
              <a:rPr lang="en-US" sz="3262" dirty="0">
                <a:solidFill>
                  <a:srgbClr val="482A12"/>
                </a:solidFill>
                <a:latin typeface="Open Sans Bold"/>
              </a:rPr>
              <a:t>Gerenciamento de Áreas Contaminadas</a:t>
            </a:r>
            <a:r>
              <a:rPr lang="en-US" sz="3262" dirty="0">
                <a:solidFill>
                  <a:srgbClr val="000000"/>
                </a:solidFill>
                <a:latin typeface="Open Sans"/>
              </a:rPr>
              <a:t> </a:t>
            </a:r>
            <a:endParaRPr lang="en-US" sz="3262" dirty="0" smtClean="0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495"/>
              </a:lnSpc>
            </a:pPr>
            <a:endParaRPr lang="en-US" sz="3262" dirty="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4495"/>
              </a:lnSpc>
            </a:pPr>
            <a:r>
              <a:rPr lang="en-US" sz="3262" dirty="0">
                <a:solidFill>
                  <a:srgbClr val="7E5E42"/>
                </a:solidFill>
                <a:latin typeface="Open Sans Bold"/>
              </a:rPr>
              <a:t>4.</a:t>
            </a:r>
            <a:r>
              <a:rPr lang="en-US" sz="3262" dirty="0">
                <a:solidFill>
                  <a:srgbClr val="482A12"/>
                </a:solidFill>
                <a:latin typeface="Open Sans Bold"/>
              </a:rPr>
              <a:t> Serviços Cartográficos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70" b="-20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62" y="2038474"/>
            <a:ext cx="3381375" cy="3105150"/>
          </a:xfrm>
          <a:custGeom>
            <a:avLst/>
            <a:gdLst/>
            <a:ahLst/>
            <a:cxnLst/>
            <a:rect l="l" t="t" r="r" b="b"/>
            <a:pathLst>
              <a:path w="3381375" h="3105150">
                <a:moveTo>
                  <a:pt x="0" y="0"/>
                </a:moveTo>
                <a:lnTo>
                  <a:pt x="3381375" y="0"/>
                </a:lnTo>
                <a:lnTo>
                  <a:pt x="3381375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07457" y="2038474"/>
            <a:ext cx="3381375" cy="3105150"/>
          </a:xfrm>
          <a:custGeom>
            <a:avLst/>
            <a:gdLst/>
            <a:ahLst/>
            <a:cxnLst/>
            <a:rect l="l" t="t" r="r" b="b"/>
            <a:pathLst>
              <a:path w="3381375" h="3105150">
                <a:moveTo>
                  <a:pt x="0" y="0"/>
                </a:moveTo>
                <a:lnTo>
                  <a:pt x="3381375" y="0"/>
                </a:lnTo>
                <a:lnTo>
                  <a:pt x="3381375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628" r="-18864" b="-613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86033" y="2038474"/>
            <a:ext cx="3381375" cy="3105150"/>
          </a:xfrm>
          <a:custGeom>
            <a:avLst/>
            <a:gdLst/>
            <a:ahLst/>
            <a:cxnLst/>
            <a:rect l="l" t="t" r="r" b="b"/>
            <a:pathLst>
              <a:path w="3381375" h="3105150">
                <a:moveTo>
                  <a:pt x="0" y="0"/>
                </a:moveTo>
                <a:lnTo>
                  <a:pt x="3381375" y="0"/>
                </a:lnTo>
                <a:lnTo>
                  <a:pt x="3381375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23" t="-24583" r="-55954" b="-1099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64608" y="2038474"/>
            <a:ext cx="3381375" cy="3105150"/>
          </a:xfrm>
          <a:custGeom>
            <a:avLst/>
            <a:gdLst/>
            <a:ahLst/>
            <a:cxnLst/>
            <a:rect l="l" t="t" r="r" b="b"/>
            <a:pathLst>
              <a:path w="3381375" h="3105150">
                <a:moveTo>
                  <a:pt x="0" y="0"/>
                </a:moveTo>
                <a:lnTo>
                  <a:pt x="3381375" y="0"/>
                </a:lnTo>
                <a:lnTo>
                  <a:pt x="3381375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732" b="-521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6364" y="6105992"/>
            <a:ext cx="3381375" cy="2895600"/>
          </a:xfrm>
          <a:custGeom>
            <a:avLst/>
            <a:gdLst/>
            <a:ahLst/>
            <a:cxnLst/>
            <a:rect l="l" t="t" r="r" b="b"/>
            <a:pathLst>
              <a:path w="3381375" h="2895600">
                <a:moveTo>
                  <a:pt x="0" y="0"/>
                </a:moveTo>
                <a:lnTo>
                  <a:pt x="3381375" y="0"/>
                </a:lnTo>
                <a:lnTo>
                  <a:pt x="3381375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698" t="-2442" r="-9935" b="-18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01970" y="6105992"/>
            <a:ext cx="3381375" cy="2895600"/>
          </a:xfrm>
          <a:custGeom>
            <a:avLst/>
            <a:gdLst/>
            <a:ahLst/>
            <a:cxnLst/>
            <a:rect l="l" t="t" r="r" b="b"/>
            <a:pathLst>
              <a:path w="3381375" h="2895600">
                <a:moveTo>
                  <a:pt x="0" y="0"/>
                </a:moveTo>
                <a:lnTo>
                  <a:pt x="3381375" y="0"/>
                </a:lnTo>
                <a:lnTo>
                  <a:pt x="3381375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208" t="-767" r="-28763" b="-1403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97577" y="6105992"/>
            <a:ext cx="3390900" cy="2895600"/>
          </a:xfrm>
          <a:custGeom>
            <a:avLst/>
            <a:gdLst/>
            <a:ahLst/>
            <a:cxnLst/>
            <a:rect l="l" t="t" r="r" b="b"/>
            <a:pathLst>
              <a:path w="3390900" h="2895600">
                <a:moveTo>
                  <a:pt x="0" y="0"/>
                </a:moveTo>
                <a:lnTo>
                  <a:pt x="3390900" y="0"/>
                </a:lnTo>
                <a:lnTo>
                  <a:pt x="3390900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587" t="-2442" r="-15592" b="-18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81382" y="6105992"/>
            <a:ext cx="3371850" cy="2895600"/>
          </a:xfrm>
          <a:custGeom>
            <a:avLst/>
            <a:gdLst/>
            <a:ahLst/>
            <a:cxnLst/>
            <a:rect l="l" t="t" r="r" b="b"/>
            <a:pathLst>
              <a:path w="3371850" h="2895600">
                <a:moveTo>
                  <a:pt x="0" y="0"/>
                </a:moveTo>
                <a:lnTo>
                  <a:pt x="3371850" y="0"/>
                </a:lnTo>
                <a:lnTo>
                  <a:pt x="3371850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8543" r="-44281" b="-263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9021" y="5331476"/>
            <a:ext cx="3840575" cy="41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3"/>
              </a:lnSpc>
            </a:pPr>
            <a:r>
              <a:rPr lang="en-US" sz="2316">
                <a:solidFill>
                  <a:srgbClr val="482A12"/>
                </a:solidFill>
                <a:latin typeface="Open Sans Ultra-Bold"/>
              </a:rPr>
              <a:t>CONSULTORIA ASSERTIVA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62705" y="4846320"/>
            <a:ext cx="3993452" cy="90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2"/>
              </a:lnSpc>
            </a:pPr>
            <a:r>
              <a:rPr lang="en-US" sz="3399">
                <a:solidFill>
                  <a:srgbClr val="000000"/>
                </a:solidFill>
                <a:latin typeface="Open Sans Ultra-Bold"/>
              </a:rPr>
              <a:t> </a:t>
            </a:r>
          </a:p>
          <a:p>
            <a:pPr algn="l">
              <a:lnSpc>
                <a:spcPts val="2942"/>
              </a:lnSpc>
            </a:pPr>
            <a:r>
              <a:rPr lang="en-US" sz="2363">
                <a:solidFill>
                  <a:srgbClr val="482A12"/>
                </a:solidFill>
                <a:latin typeface="Open Sans Ultra-Bold"/>
              </a:rPr>
              <a:t>EQUIPES ESPECIALIZADAS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56756" y="5271392"/>
            <a:ext cx="3844261" cy="6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868">
                <a:solidFill>
                  <a:srgbClr val="482A12"/>
                </a:solidFill>
                <a:latin typeface="Open Sans Ultra-Bold"/>
              </a:rPr>
              <a:t>ELABORAÇÃO DE PROJETOS E</a:t>
            </a:r>
          </a:p>
          <a:p>
            <a:pPr algn="l">
              <a:lnSpc>
                <a:spcPts val="2550"/>
              </a:lnSpc>
            </a:pPr>
            <a:r>
              <a:rPr lang="en-US" sz="1868">
                <a:solidFill>
                  <a:srgbClr val="482A12"/>
                </a:solidFill>
                <a:latin typeface="Open Sans Ultra-Bold"/>
              </a:rPr>
              <a:t> PROGRAMAS PERSONALIZADOS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97750" y="5214852"/>
            <a:ext cx="3719570" cy="78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234">
                <a:solidFill>
                  <a:srgbClr val="482A12"/>
                </a:solidFill>
                <a:latin typeface="Open Sans Ultra-Bold"/>
              </a:rPr>
              <a:t>PESQUISA E TRABALHO DE CAMPO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557" y="9206189"/>
            <a:ext cx="4144499" cy="80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99">
                <a:solidFill>
                  <a:srgbClr val="482A12"/>
                </a:solidFill>
                <a:latin typeface="Open Sans Ultra-Bold"/>
              </a:rPr>
              <a:t>ANÁLISE E SISTEMATIZAÇÃO DE DADOS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25637" y="9180728"/>
            <a:ext cx="3460547" cy="81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54">
                <a:solidFill>
                  <a:srgbClr val="482A12"/>
                </a:solidFill>
                <a:latin typeface="Open Sans Ultra-Bold"/>
              </a:rPr>
              <a:t>ELABORAÇÃO DE RELATÓRIOS TÉCNICOS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67592" y="9088965"/>
            <a:ext cx="2984497" cy="1034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971">
                <a:solidFill>
                  <a:srgbClr val="482A12"/>
                </a:solidFill>
                <a:latin typeface="Open Sans Ultra-Bold"/>
              </a:rPr>
              <a:t>ATENDIMENTO À LEGISLAÇÃO E NORMAS TÉCNICAS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35402" y="9088145"/>
            <a:ext cx="3778920" cy="103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1957" dirty="0">
                <a:solidFill>
                  <a:srgbClr val="482A12"/>
                </a:solidFill>
                <a:latin typeface="Open Sans Ultra-Bold"/>
              </a:rPr>
              <a:t>GESTÃO DE PROCESSOS JUNTO AO IBAMA / IPHAN E ÓRGÃOS ESTADUAIS E MUNICIPAIS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7327" y="347967"/>
            <a:ext cx="16016183" cy="128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665">
                <a:solidFill>
                  <a:srgbClr val="482A12"/>
                </a:solidFill>
                <a:latin typeface="Open Sans Bold"/>
              </a:rPr>
              <a:t>ATIVIDADES ESTRATÉGICAS E OPERACIONAIS COMUNS AOS 4 EIXOS DE </a:t>
            </a:r>
            <a:r>
              <a:rPr lang="en-US" sz="3665">
                <a:solidFill>
                  <a:srgbClr val="A87D53"/>
                </a:solidFill>
                <a:latin typeface="Open Sans Bold"/>
              </a:rPr>
              <a:t>ATUAÇÃO: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7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26125" cy="18526125"/>
          </a:xfrm>
          <a:custGeom>
            <a:avLst/>
            <a:gdLst/>
            <a:ahLst/>
            <a:cxnLst/>
            <a:rect l="l" t="t" r="r" b="b"/>
            <a:pathLst>
              <a:path w="18526125" h="18526125">
                <a:moveTo>
                  <a:pt x="0" y="0"/>
                </a:moveTo>
                <a:lnTo>
                  <a:pt x="18526125" y="0"/>
                </a:lnTo>
                <a:lnTo>
                  <a:pt x="18526125" y="18526125"/>
                </a:lnTo>
                <a:lnTo>
                  <a:pt x="0" y="1852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37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72110" y="-7509881"/>
            <a:ext cx="24897569" cy="15417689"/>
          </a:xfrm>
          <a:custGeom>
            <a:avLst/>
            <a:gdLst/>
            <a:ahLst/>
            <a:cxnLst/>
            <a:rect l="l" t="t" r="r" b="b"/>
            <a:pathLst>
              <a:path w="24897569" h="15417689">
                <a:moveTo>
                  <a:pt x="0" y="0"/>
                </a:moveTo>
                <a:lnTo>
                  <a:pt x="24897569" y="0"/>
                </a:lnTo>
                <a:lnTo>
                  <a:pt x="24897569" y="15417688"/>
                </a:lnTo>
                <a:lnTo>
                  <a:pt x="0" y="15417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95667" y="4223347"/>
            <a:ext cx="2157355" cy="778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FEFEFE"/>
                </a:solidFill>
                <a:latin typeface="Open Sans Bold"/>
              </a:rPr>
              <a:t>MISSÃO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7629" y="5108705"/>
            <a:ext cx="1685954" cy="778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FEFEFE"/>
                </a:solidFill>
                <a:latin typeface="Open Sans Bold"/>
              </a:rPr>
              <a:t>VISÃO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37730" y="4557360"/>
            <a:ext cx="2498350" cy="778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FEFEFE"/>
                </a:solidFill>
                <a:latin typeface="Open Sans Bold"/>
              </a:rPr>
              <a:t>VALORES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198</Words>
  <Application>Microsoft Office PowerPoint</Application>
  <PresentationFormat>Personalizar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Open Sans Ultra-Bold</vt:lpstr>
      <vt:lpstr>Arial</vt:lpstr>
      <vt:lpstr>Open Sans Bold</vt:lpstr>
      <vt:lpstr>Calibri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 um subtítulo (2).pdf</dc:title>
  <cp:lastModifiedBy>Turma Manhã</cp:lastModifiedBy>
  <cp:revision>5</cp:revision>
  <dcterms:created xsi:type="dcterms:W3CDTF">2006-08-16T00:00:00Z</dcterms:created>
  <dcterms:modified xsi:type="dcterms:W3CDTF">2023-06-16T14:58:04Z</dcterms:modified>
  <dc:identifier>DAFl_bF7le4</dc:identifier>
</cp:coreProperties>
</file>